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0" r:id="rId14"/>
    <p:sldId id="4228" r:id="rId15"/>
    <p:sldId id="268" r:id="rId16"/>
    <p:sldId id="271" r:id="rId17"/>
    <p:sldId id="277" r:id="rId18"/>
    <p:sldId id="274" r:id="rId19"/>
    <p:sldId id="275" r:id="rId20"/>
    <p:sldId id="4166" r:id="rId21"/>
    <p:sldId id="4168" r:id="rId22"/>
    <p:sldId id="4175" r:id="rId23"/>
    <p:sldId id="279" r:id="rId24"/>
    <p:sldId id="4176" r:id="rId25"/>
    <p:sldId id="4180" r:id="rId26"/>
    <p:sldId id="4181" r:id="rId27"/>
    <p:sldId id="4182" r:id="rId28"/>
    <p:sldId id="293" r:id="rId29"/>
    <p:sldId id="294" r:id="rId30"/>
    <p:sldId id="295" r:id="rId31"/>
    <p:sldId id="296" r:id="rId32"/>
    <p:sldId id="297" r:id="rId33"/>
    <p:sldId id="4114" r:id="rId34"/>
    <p:sldId id="4183" r:id="rId35"/>
    <p:sldId id="4184" r:id="rId36"/>
    <p:sldId id="4215" r:id="rId37"/>
    <p:sldId id="4216" r:id="rId38"/>
    <p:sldId id="4185" r:id="rId39"/>
    <p:sldId id="4186" r:id="rId40"/>
    <p:sldId id="303" r:id="rId41"/>
    <p:sldId id="4187" r:id="rId42"/>
    <p:sldId id="4121" r:id="rId43"/>
    <p:sldId id="4126" r:id="rId44"/>
    <p:sldId id="4123" r:id="rId45"/>
    <p:sldId id="4124" r:id="rId46"/>
    <p:sldId id="4125" r:id="rId47"/>
    <p:sldId id="4127" r:id="rId48"/>
    <p:sldId id="311" r:id="rId49"/>
    <p:sldId id="312" r:id="rId50"/>
    <p:sldId id="313" r:id="rId51"/>
    <p:sldId id="4188" r:id="rId52"/>
    <p:sldId id="322" r:id="rId53"/>
    <p:sldId id="324" r:id="rId54"/>
    <p:sldId id="325" r:id="rId55"/>
    <p:sldId id="326" r:id="rId56"/>
    <p:sldId id="327" r:id="rId57"/>
    <p:sldId id="4139" r:id="rId58"/>
    <p:sldId id="4194" r:id="rId59"/>
    <p:sldId id="4195" r:id="rId60"/>
    <p:sldId id="4141" r:id="rId61"/>
    <p:sldId id="4142" r:id="rId62"/>
    <p:sldId id="4193" r:id="rId63"/>
    <p:sldId id="4143" r:id="rId64"/>
    <p:sldId id="4200" r:id="rId65"/>
    <p:sldId id="4202" r:id="rId66"/>
    <p:sldId id="4203" r:id="rId67"/>
    <p:sldId id="4204" r:id="rId68"/>
    <p:sldId id="4196" r:id="rId69"/>
    <p:sldId id="4205" r:id="rId70"/>
    <p:sldId id="4212" r:id="rId71"/>
    <p:sldId id="3324" r:id="rId72"/>
    <p:sldId id="4189" r:id="rId73"/>
    <p:sldId id="4197" r:id="rId74"/>
    <p:sldId id="4198" r:id="rId75"/>
    <p:sldId id="4199" r:id="rId76"/>
    <p:sldId id="4211" r:id="rId77"/>
    <p:sldId id="4210" r:id="rId78"/>
    <p:sldId id="4110" r:id="rId79"/>
    <p:sldId id="345" r:id="rId80"/>
    <p:sldId id="4158" r:id="rId81"/>
    <p:sldId id="4177" r:id="rId82"/>
    <p:sldId id="4178" r:id="rId83"/>
    <p:sldId id="4179" r:id="rId84"/>
    <p:sldId id="4209" r:id="rId85"/>
    <p:sldId id="4206" r:id="rId86"/>
    <p:sldId id="4207" r:id="rId87"/>
    <p:sldId id="4208" r:id="rId88"/>
    <p:sldId id="4217" r:id="rId89"/>
    <p:sldId id="4218" r:id="rId90"/>
    <p:sldId id="4219" r:id="rId91"/>
    <p:sldId id="4220" r:id="rId92"/>
    <p:sldId id="350" r:id="rId93"/>
    <p:sldId id="315" r:id="rId94"/>
    <p:sldId id="316" r:id="rId95"/>
    <p:sldId id="317" r:id="rId96"/>
    <p:sldId id="318" r:id="rId97"/>
    <p:sldId id="353" r:id="rId98"/>
    <p:sldId id="354" r:id="rId99"/>
    <p:sldId id="328" r:id="rId100"/>
    <p:sldId id="329" r:id="rId101"/>
    <p:sldId id="330" r:id="rId102"/>
    <p:sldId id="331" r:id="rId103"/>
    <p:sldId id="333" r:id="rId104"/>
    <p:sldId id="334" r:id="rId105"/>
    <p:sldId id="335" r:id="rId106"/>
    <p:sldId id="4201" r:id="rId107"/>
    <p:sldId id="4221" r:id="rId108"/>
    <p:sldId id="4222" r:id="rId109"/>
    <p:sldId id="4224" r:id="rId110"/>
    <p:sldId id="4223" r:id="rId111"/>
    <p:sldId id="4225" r:id="rId112"/>
    <p:sldId id="4226" r:id="rId113"/>
    <p:sldId id="4227" r:id="rId114"/>
    <p:sldId id="304" r:id="rId115"/>
    <p:sldId id="305" r:id="rId116"/>
    <p:sldId id="306" r:id="rId117"/>
    <p:sldId id="307" r:id="rId118"/>
    <p:sldId id="348" r:id="rId119"/>
    <p:sldId id="346" r:id="rId120"/>
    <p:sldId id="347" r:id="rId121"/>
    <p:sldId id="352" r:id="rId122"/>
  </p:sldIdLst>
  <p:sldSz cx="9144000" cy="5143500" type="screen16x9"/>
  <p:notesSz cx="6858000" cy="9144000"/>
  <p:embeddedFontLst>
    <p:embeddedFont>
      <p:font typeface="Bell MT" panose="02020503060305020303" pitchFamily="18" charset="0"/>
      <p:regular r:id="rId124"/>
      <p:bold r:id="rId125"/>
      <p:italic r:id="rId126"/>
    </p:embeddedFont>
    <p:embeddedFont>
      <p:font typeface="Cambria Math" panose="02040503050406030204" pitchFamily="18" charset="0"/>
      <p:regular r:id="rId127"/>
    </p:embeddedFont>
    <p:embeddedFont>
      <p:font typeface="Georgia" panose="02040502050405020303" pitchFamily="18" charset="0"/>
      <p:regular r:id="rId128"/>
      <p:bold r:id="rId129"/>
      <p:italic r:id="rId130"/>
      <p:boldItalic r:id="rId131"/>
    </p:embeddedFont>
    <p:embeddedFont>
      <p:font typeface="Informal Roman" panose="030604020304060B0204" pitchFamily="66" charset="0"/>
      <p:regular r:id="rId132"/>
    </p:embeddedFont>
    <p:embeddedFont>
      <p:font typeface="Ink Free" panose="03080402000500000000" pitchFamily="66" charset="0"/>
      <p:regular r:id="rId133"/>
    </p:embeddedFont>
    <p:embeddedFont>
      <p:font typeface="Lobster" panose="00000500000000000000" pitchFamily="2" charset="0"/>
      <p:regular r:id="rId134"/>
    </p:embeddedFont>
    <p:embeddedFont>
      <p:font typeface="Poppins" panose="00000500000000000000" pitchFamily="2" charset="0"/>
      <p:regular r:id="rId135"/>
      <p:bold r:id="rId136"/>
      <p:italic r:id="rId137"/>
      <p:boldItalic r:id="rId138"/>
    </p:embeddedFont>
    <p:embeddedFont>
      <p:font typeface="Poppins SemiBold" panose="00000700000000000000" pitchFamily="2" charset="0"/>
      <p:bold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1"/>
            <p14:sldId id="262"/>
            <p14:sldId id="263"/>
          </p14:sldIdLst>
        </p14:section>
        <p14:section name="Related Works" id="{90493D45-D0A7-4A51-A778-90430A3BB55F}">
          <p14:sldIdLst>
            <p14:sldId id="264"/>
            <p14:sldId id="265"/>
            <p14:sldId id="267"/>
            <p14:sldId id="269"/>
            <p14:sldId id="270"/>
          </p14:sldIdLst>
        </p14:section>
        <p14:section name="Challenges" id="{D396B3B3-E66C-4510-B10C-99DBB2AEC220}">
          <p14:sldIdLst>
            <p14:sldId id="4228"/>
            <p14:sldId id="268"/>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16"/>
            <p14:sldId id="4185"/>
            <p14:sldId id="4186"/>
            <p14:sldId id="303"/>
            <p14:sldId id="4187"/>
            <p14:sldId id="4121"/>
            <p14:sldId id="4126"/>
            <p14:sldId id="4123"/>
            <p14:sldId id="4124"/>
            <p14:sldId id="4125"/>
            <p14:sldId id="4127"/>
            <p14:sldId id="311"/>
            <p14:sldId id="312"/>
            <p14:sldId id="313"/>
            <p14:sldId id="4188"/>
            <p14:sldId id="322"/>
            <p14:sldId id="324"/>
            <p14:sldId id="325"/>
            <p14:sldId id="326"/>
            <p14:sldId id="327"/>
            <p14:sldId id="4139"/>
            <p14:sldId id="4194"/>
            <p14:sldId id="4195"/>
            <p14:sldId id="4141"/>
            <p14:sldId id="4142"/>
            <p14:sldId id="4193"/>
            <p14:sldId id="4143"/>
            <p14:sldId id="4200"/>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01"/>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9" autoAdjust="0"/>
    <p:restoredTop sz="96374" autoAdjust="0"/>
  </p:normalViewPr>
  <p:slideViewPr>
    <p:cSldViewPr snapToGrid="0">
      <p:cViewPr>
        <p:scale>
          <a:sx n="125" d="100"/>
          <a:sy n="125" d="100"/>
        </p:scale>
        <p:origin x="594"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Hi everyone, welcome to my dissertation presentation. My name is Saikat Chakraborty. My dissertation is on Learning to Edit Code</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106</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81985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company with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22</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Junior Software Engineer, I modified the existing code in that company’s codebase to add new feature,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Fix bugs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refactor, etc.</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realized that the edits I have been making in that job follow specific patterns and thus very repetitive. 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47</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57</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apply the patch.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such an approach has one problem, these templates are often hand-coded and very tedious. Also, efficacy of this approach highly depends on code search and template matching success.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60</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65</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68</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69</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87</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7/22/2022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73.png"/></Relationships>
</file>

<file path=ppt/slides/_rels/slide10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166.png"/></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2.png"/><Relationship Id="rId2" Type="http://schemas.openxmlformats.org/officeDocument/2006/relationships/notesSlide" Target="../notesSlides/notesSlide100.xml"/><Relationship Id="rId1" Type="http://schemas.openxmlformats.org/officeDocument/2006/relationships/slideLayout" Target="../slideLayouts/slideLayout11.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1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1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197.png"/><Relationship Id="rId4" Type="http://schemas.openxmlformats.org/officeDocument/2006/relationships/image" Target="../media/image19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8.png"/><Relationship Id="rId4" Type="http://schemas.openxmlformats.org/officeDocument/2006/relationships/diagramData" Target="../diagrams/data2.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3.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svg"/><Relationship Id="rId17" Type="http://schemas.openxmlformats.org/officeDocument/2006/relationships/image" Target="../media/image46.png"/><Relationship Id="rId2" Type="http://schemas.openxmlformats.org/officeDocument/2006/relationships/notesSlide" Target="../notesSlides/notesSlide35.xml"/><Relationship Id="rId16"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image" Target="../media/image41.png"/><Relationship Id="rId5" Type="http://schemas.openxmlformats.org/officeDocument/2006/relationships/diagramQuickStyle" Target="../diagrams/quickStyle5.xml"/><Relationship Id="rId15" Type="http://schemas.openxmlformats.org/officeDocument/2006/relationships/image" Target="../media/image13.png"/><Relationship Id="rId10" Type="http://schemas.openxmlformats.org/officeDocument/2006/relationships/image" Target="../media/image40.sv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44.svg"/></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3" Type="http://schemas.microsoft.com/office/2017/06/relationships/model3d" Target="../media/model3d1.glb"/><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0.svg"/><Relationship Id="rId11" Type="http://schemas.openxmlformats.org/officeDocument/2006/relationships/image" Target="../media/image1.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47.png"/><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svg"/><Relationship Id="rId12"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48.png"/><Relationship Id="rId10" Type="http://schemas.openxmlformats.org/officeDocument/2006/relationships/image" Target="../media/image43.png"/><Relationship Id="rId4" Type="http://schemas.microsoft.com/office/2017/06/relationships/model3d" Target="../media/model3d1.glb"/><Relationship Id="rId9"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2.png"/><Relationship Id="rId7" Type="http://schemas.openxmlformats.org/officeDocument/2006/relationships/diagramLayout" Target="../diagrams/layout6.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45.png"/><Relationship Id="rId10" Type="http://schemas.microsoft.com/office/2007/relationships/diagramDrawing" Target="../diagrams/drawing6.xml"/><Relationship Id="rId4" Type="http://schemas.openxmlformats.org/officeDocument/2006/relationships/image" Target="../media/image53.png"/><Relationship Id="rId9"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7.png"/><Relationship Id="rId11" Type="http://schemas.microsoft.com/office/2007/relationships/diagramDrawing" Target="../diagrams/drawing7.xml"/><Relationship Id="rId5" Type="http://schemas.openxmlformats.org/officeDocument/2006/relationships/image" Target="../media/image66.png"/><Relationship Id="rId10" Type="http://schemas.openxmlformats.org/officeDocument/2006/relationships/diagramColors" Target="../diagrams/colors7.xml"/><Relationship Id="rId4" Type="http://schemas.openxmlformats.org/officeDocument/2006/relationships/image" Target="../media/image53.png"/><Relationship Id="rId9"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72.png"/><Relationship Id="rId5"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69.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image" Target="../media/image28.png"/><Relationship Id="rId18" Type="http://schemas.openxmlformats.org/officeDocument/2006/relationships/image" Target="../media/image82.svg"/><Relationship Id="rId3" Type="http://schemas.openxmlformats.org/officeDocument/2006/relationships/image" Target="../media/image1.png"/><Relationship Id="rId21" Type="http://schemas.openxmlformats.org/officeDocument/2006/relationships/image" Target="../media/image85.png"/><Relationship Id="rId7" Type="http://schemas.openxmlformats.org/officeDocument/2006/relationships/diagramColors" Target="../diagrams/colors10.xml"/><Relationship Id="rId12" Type="http://schemas.openxmlformats.org/officeDocument/2006/relationships/image" Target="../media/image78.png"/><Relationship Id="rId17" Type="http://schemas.openxmlformats.org/officeDocument/2006/relationships/image" Target="../media/image81.png"/><Relationship Id="rId2" Type="http://schemas.openxmlformats.org/officeDocument/2006/relationships/notesSlide" Target="../notesSlides/notesSlide67.xml"/><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image" Target="../media/image20.png"/><Relationship Id="rId5" Type="http://schemas.openxmlformats.org/officeDocument/2006/relationships/diagramLayout" Target="../diagrams/layout10.xml"/><Relationship Id="rId15" Type="http://schemas.openxmlformats.org/officeDocument/2006/relationships/image" Target="../media/image79.png"/><Relationship Id="rId10" Type="http://schemas.openxmlformats.org/officeDocument/2006/relationships/image" Target="../media/image19.png"/><Relationship Id="rId19" Type="http://schemas.openxmlformats.org/officeDocument/2006/relationships/image" Target="../media/image83.png"/><Relationship Id="rId4" Type="http://schemas.openxmlformats.org/officeDocument/2006/relationships/diagramData" Target="../diagrams/data10.xml"/><Relationship Id="rId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86.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1.png"/></Relationships>
</file>

<file path=ppt/slides/_rels/slide72.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png"/><Relationship Id="rId7"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1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1.xml"/><Relationship Id="rId5" Type="http://schemas.openxmlformats.org/officeDocument/2006/relationships/image" Target="../media/image104.png"/><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08.png"/><Relationship Id="rId12" Type="http://schemas.openxmlformats.org/officeDocument/2006/relationships/image" Target="../media/image113.svg"/><Relationship Id="rId2" Type="http://schemas.openxmlformats.org/officeDocument/2006/relationships/notesSlide" Target="../notesSlides/notesSlide72.xml"/><Relationship Id="rId16" Type="http://schemas.openxmlformats.org/officeDocument/2006/relationships/image" Target="../media/image116.png"/><Relationship Id="rId1" Type="http://schemas.openxmlformats.org/officeDocument/2006/relationships/slideLayout" Target="../slideLayouts/slideLayout11.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5" Type="http://schemas.microsoft.com/office/2017/06/relationships/model3d" Target="../media/model3d1.glb"/><Relationship Id="rId10" Type="http://schemas.openxmlformats.org/officeDocument/2006/relationships/image" Target="../media/image111.sv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svg"/></Relationships>
</file>

<file path=ppt/slides/_rels/slide75.xml.rels><?xml version="1.0" encoding="UTF-8" standalone="yes"?>
<Relationships xmlns="http://schemas.openxmlformats.org/package/2006/relationships"><Relationship Id="rId8" Type="http://schemas.openxmlformats.org/officeDocument/2006/relationships/image" Target="../media/image121.jpeg"/><Relationship Id="rId13" Type="http://schemas.openxmlformats.org/officeDocument/2006/relationships/image" Target="../media/image126.png"/><Relationship Id="rId3" Type="http://schemas.openxmlformats.org/officeDocument/2006/relationships/image" Target="../media/image117.jpeg"/><Relationship Id="rId7" Type="http://schemas.openxmlformats.org/officeDocument/2006/relationships/image" Target="../media/image120.jpeg"/><Relationship Id="rId12" Type="http://schemas.openxmlformats.org/officeDocument/2006/relationships/image" Target="../media/image125.jpeg"/><Relationship Id="rId2" Type="http://schemas.openxmlformats.org/officeDocument/2006/relationships/notesSlide" Target="../notesSlides/notesSlide73.xml"/><Relationship Id="rId1" Type="http://schemas.openxmlformats.org/officeDocument/2006/relationships/slideLayout" Target="../slideLayouts/slideLayout11.xml"/><Relationship Id="rId6" Type="http://schemas.openxmlformats.org/officeDocument/2006/relationships/image" Target="../media/image119.jpeg"/><Relationship Id="rId11" Type="http://schemas.openxmlformats.org/officeDocument/2006/relationships/image" Target="../media/image124.jpeg"/><Relationship Id="rId5" Type="http://schemas.openxmlformats.org/officeDocument/2006/relationships/image" Target="../media/image118.png"/><Relationship Id="rId10" Type="http://schemas.openxmlformats.org/officeDocument/2006/relationships/image" Target="../media/image123.jpeg"/><Relationship Id="rId4" Type="http://schemas.openxmlformats.org/officeDocument/2006/relationships/image" Target="../media/image1.png"/><Relationship Id="rId9" Type="http://schemas.openxmlformats.org/officeDocument/2006/relationships/image" Target="../media/image122.jpg"/><Relationship Id="rId14" Type="http://schemas.openxmlformats.org/officeDocument/2006/relationships/image" Target="../media/image127.jpe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openxmlformats.org/officeDocument/2006/relationships/image" Target="../media/image140.pn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139.png"/><Relationship Id="rId11" Type="http://schemas.openxmlformats.org/officeDocument/2006/relationships/image" Target="../media/image142.png"/><Relationship Id="rId5" Type="http://schemas.openxmlformats.org/officeDocument/2006/relationships/image" Target="../media/image138.png"/><Relationship Id="rId10" Type="http://schemas.microsoft.com/office/2017/06/relationships/model3d" Target="../media/model3d1.glb"/><Relationship Id="rId4" Type="http://schemas.openxmlformats.org/officeDocument/2006/relationships/image" Target="../media/image28.png"/><Relationship Id="rId9"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4.png"/></Relationships>
</file>

<file path=ppt/slides/_rels/slide8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11.xml"/><Relationship Id="rId6" Type="http://schemas.openxmlformats.org/officeDocument/2006/relationships/image" Target="../media/image147.png"/><Relationship Id="rId5" Type="http://schemas.openxmlformats.org/officeDocument/2006/relationships/image" Target="../media/image146.png"/><Relationship Id="rId10" Type="http://schemas.openxmlformats.org/officeDocument/2006/relationships/image" Target="../media/image149.png"/><Relationship Id="rId4" Type="http://schemas.openxmlformats.org/officeDocument/2006/relationships/image" Target="../media/image145.PNG"/><Relationship Id="rId9" Type="http://schemas.microsoft.com/office/2017/06/relationships/model3d" Target="../media/model3d1.glb"/></Relationships>
</file>

<file path=ppt/slides/_rels/slide8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7.xml"/><Relationship Id="rId1" Type="http://schemas.openxmlformats.org/officeDocument/2006/relationships/slideLayout" Target="../slideLayouts/slideLayout3.xml"/><Relationship Id="rId5" Type="http://schemas.openxmlformats.org/officeDocument/2006/relationships/image" Target="../media/image157.png"/><Relationship Id="rId4" Type="http://schemas.openxmlformats.org/officeDocument/2006/relationships/image" Target="../media/image156.png"/></Relationships>
</file>

<file path=ppt/slides/_rels/slide9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58.png"/><Relationship Id="rId4" Type="http://schemas.openxmlformats.org/officeDocument/2006/relationships/image" Target="../media/image156.png"/></Relationships>
</file>

<file path=ppt/slides/_rels/slide9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6.png"/></Relationships>
</file>

<file path=ppt/slides/_rels/slide96.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59.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160.png"/><Relationship Id="rId5" Type="http://schemas.openxmlformats.org/officeDocument/2006/relationships/image" Target="../media/image156.png"/><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106</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351C75"/>
                </a:solidFill>
                <a:latin typeface="Courier New"/>
                <a:ea typeface="Courier New"/>
                <a:cs typeface="Courier New"/>
                <a:sym typeface="Courier New"/>
              </a:rPr>
              <a:t>Encoder</a:t>
            </a:r>
            <a:r>
              <a:rPr lang="en" sz="1800" dirty="0">
                <a:latin typeface="Courier New"/>
                <a:ea typeface="Courier New"/>
                <a:cs typeface="Courier New"/>
                <a:sym typeface="Courier New"/>
              </a:rPr>
              <a:t> and </a:t>
            </a:r>
            <a:r>
              <a:rPr lang="en" sz="1800" b="1" dirty="0">
                <a:solidFill>
                  <a:srgbClr val="38761D"/>
                </a:solidFill>
                <a:latin typeface="Courier New"/>
                <a:ea typeface="Courier New"/>
                <a:cs typeface="Courier New"/>
                <a:sym typeface="Courier New"/>
              </a:rPr>
              <a:t>Decoder</a:t>
            </a:r>
            <a:r>
              <a:rPr lang="en" sz="1800" dirty="0">
                <a:latin typeface="Courier New"/>
                <a:ea typeface="Courier New"/>
                <a:cs typeface="Courier New"/>
                <a:sym typeface="Courier New"/>
              </a:rPr>
              <a:t> learns </a:t>
            </a:r>
            <a:r>
              <a:rPr lang="en" sz="1800" b="1" dirty="0">
                <a:solidFill>
                  <a:srgbClr val="0000FF"/>
                </a:solidFill>
                <a:latin typeface="Courier New"/>
                <a:ea typeface="Courier New"/>
                <a:cs typeface="Courier New"/>
                <a:sym typeface="Courier New"/>
              </a:rPr>
              <a:t>Edit Pattern</a:t>
            </a:r>
            <a:r>
              <a:rPr lang="en" sz="1800" dirty="0">
                <a:latin typeface="Courier New"/>
                <a:ea typeface="Courier New"/>
                <a:cs typeface="Courier New"/>
                <a:sym typeface="Courier New"/>
              </a:rPr>
              <a:t> and </a:t>
            </a:r>
          </a:p>
          <a:p>
            <a:pPr marL="0" lvl="0" indent="0" algn="ctr" rtl="0">
              <a:spcBef>
                <a:spcPts val="0"/>
              </a:spcBef>
              <a:spcAft>
                <a:spcPts val="0"/>
              </a:spcAft>
              <a:buNone/>
            </a:pPr>
            <a:r>
              <a:rPr lang="en-US" sz="1800" dirty="0">
                <a:latin typeface="Courier New"/>
                <a:ea typeface="Courier New"/>
                <a:cs typeface="Courier New"/>
                <a:sym typeface="Courier New"/>
              </a:rPr>
              <a:t>T</a:t>
            </a:r>
            <a:r>
              <a:rPr lang="en" sz="1800" dirty="0">
                <a:latin typeface="Courier New"/>
                <a:ea typeface="Courier New"/>
                <a:cs typeface="Courier New"/>
                <a:sym typeface="Courier New"/>
              </a:rPr>
              <a:t>o </a:t>
            </a:r>
            <a:r>
              <a:rPr lang="en" sz="1800" b="1" dirty="0">
                <a:solidFill>
                  <a:srgbClr val="0000FF"/>
                </a:solidFill>
                <a:latin typeface="Courier New"/>
                <a:ea typeface="Courier New"/>
                <a:cs typeface="Courier New"/>
                <a:sym typeface="Courier New"/>
              </a:rPr>
              <a:t>Apply the Pattern</a:t>
            </a:r>
            <a:r>
              <a:rPr lang="en" sz="1800" dirty="0">
                <a:latin typeface="Courier New"/>
                <a:ea typeface="Courier New"/>
                <a:cs typeface="Courier New"/>
                <a:sym typeface="Courier New"/>
              </a:rPr>
              <a:t> in </a:t>
            </a:r>
            <a:r>
              <a:rPr lang="en" sz="1800" b="1" dirty="0">
                <a:solidFill>
                  <a:srgbClr val="980000"/>
                </a:solidFill>
                <a:latin typeface="Courier New"/>
                <a:ea typeface="Courier New"/>
                <a:cs typeface="Courier New"/>
                <a:sym typeface="Courier New"/>
              </a:rPr>
              <a:t>Similar Context</a:t>
            </a:r>
            <a:r>
              <a:rPr lang="en" sz="1800" b="1" dirty="0">
                <a:latin typeface="Courier New"/>
                <a:ea typeface="Courier New"/>
                <a:cs typeface="Courier New"/>
                <a:sym typeface="Courier New"/>
              </a:rPr>
              <a:t>.</a:t>
            </a:r>
            <a:endParaRPr sz="1800" b="1" dirty="0">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Tree>
    <p:extLst>
      <p:ext uri="{BB962C8B-B14F-4D97-AF65-F5344CB8AC3E}">
        <p14:creationId xmlns:p14="http://schemas.microsoft.com/office/powerpoint/2010/main" val="7681541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114</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226" name="Google Shape;226;p27"/>
          <p:cNvGraphicFramePr/>
          <p:nvPr>
            <p:extLst>
              <p:ext uri="{D42A27DB-BD31-4B8C-83A1-F6EECF244321}">
                <p14:modId xmlns:p14="http://schemas.microsoft.com/office/powerpoint/2010/main" val="968234358"/>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A1915C-BAC7-91D4-6A7E-3BFEED77C4A6}"/>
              </a:ext>
            </a:extLst>
          </p:cNvPr>
          <p:cNvSpPr txBox="1"/>
          <p:nvPr/>
        </p:nvSpPr>
        <p:spPr>
          <a:xfrm>
            <a:off x="896450" y="4703705"/>
            <a:ext cx="8232310" cy="338554"/>
          </a:xfrm>
          <a:prstGeom prst="rect">
            <a:avLst/>
          </a:prstGeom>
          <a:noFill/>
        </p:spPr>
        <p:txBody>
          <a:bodyPr wrap="square" rtlCol="0">
            <a:spAutoFit/>
          </a:bodyPr>
          <a:lstStyle/>
          <a:p>
            <a:r>
              <a:rPr lang="en-US" sz="1600" b="1" dirty="0"/>
              <a:t>*</a:t>
            </a:r>
            <a:r>
              <a:rPr lang="en-US" sz="900" b="1" dirty="0"/>
              <a:t> While CodeBERT is an encoder only pretrained model, it has been used for program repair with a transformer decoder trained from scratch. </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2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17</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48787182-B245-FDF8-BAC7-71AC8698E4A1}"/>
              </a:ext>
            </a:extLst>
          </p:cNvPr>
          <p:cNvGrpSpPr/>
          <p:nvPr/>
        </p:nvGrpSpPr>
        <p:grpSpPr>
          <a:xfrm>
            <a:off x="3349446" y="1151091"/>
            <a:ext cx="5397363" cy="3291203"/>
            <a:chOff x="3349446" y="1151091"/>
            <a:chExt cx="5397363" cy="3291203"/>
          </a:xfrm>
        </p:grpSpPr>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gr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2069680" y="3218175"/>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5569855" y="3281250"/>
            <a:ext cx="3176953" cy="976200"/>
          </a:xfrm>
          <a:prstGeom prst="cloudCallout">
            <a:avLst>
              <a:gd name="adj1" fmla="val -52093"/>
              <a:gd name="adj2" fmla="val -153603"/>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4" name="Group 3">
            <a:extLst>
              <a:ext uri="{FF2B5EF4-FFF2-40B4-BE49-F238E27FC236}">
                <a16:creationId xmlns:a16="http://schemas.microsoft.com/office/drawing/2014/main" id="{4F82FCC6-5CA5-321E-2439-AF772F54D8FA}"/>
              </a:ext>
            </a:extLst>
          </p:cNvPr>
          <p:cNvGrpSpPr/>
          <p:nvPr/>
        </p:nvGrpSpPr>
        <p:grpSpPr>
          <a:xfrm>
            <a:off x="813743" y="943262"/>
            <a:ext cx="2850346" cy="3675788"/>
            <a:chOff x="813743" y="943262"/>
            <a:chExt cx="2850346" cy="3675788"/>
          </a:xfrm>
        </p:grpSpPr>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grpSp>
          <p:nvGrpSpPr>
            <p:cNvPr id="7" name="Group 6">
              <a:extLst>
                <a:ext uri="{FF2B5EF4-FFF2-40B4-BE49-F238E27FC236}">
                  <a16:creationId xmlns:a16="http://schemas.microsoft.com/office/drawing/2014/main" id="{3B67D977-1C60-933E-EAD8-689CC3B79C51}"/>
                </a:ext>
              </a:extLst>
            </p:cNvPr>
            <p:cNvGrpSpPr/>
            <p:nvPr/>
          </p:nvGrpSpPr>
          <p:grpSpPr>
            <a:xfrm>
              <a:off x="925744" y="943262"/>
              <a:ext cx="2690640" cy="1755883"/>
              <a:chOff x="1143795" y="1106768"/>
              <a:chExt cx="2690640" cy="1755883"/>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106768"/>
                <a:ext cx="2626347" cy="707886"/>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75382"/>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gr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FF0941-EA57-E621-D0F3-18B1B60E7A25}"/>
              </a:ext>
            </a:extLst>
          </p:cNvPr>
          <p:cNvGrpSpPr/>
          <p:nvPr/>
        </p:nvGrpSpPr>
        <p:grpSpPr>
          <a:xfrm>
            <a:off x="4294721" y="1264171"/>
            <a:ext cx="4035536" cy="3170204"/>
            <a:chOff x="4294721" y="1264171"/>
            <a:chExt cx="4035536" cy="3170204"/>
          </a:xfrm>
        </p:grpSpPr>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815913" y="2585964"/>
              <a:ext cx="779809" cy="558746"/>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4294721" y="1264171"/>
              <a:ext cx="1421971" cy="3170204"/>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5716691" y="3022466"/>
              <a:ext cx="970837" cy="307777"/>
            </a:xfrm>
            <a:prstGeom prst="rect">
              <a:avLst/>
            </a:prstGeom>
            <a:noFill/>
          </p:spPr>
          <p:txBody>
            <a:bodyPr wrap="square" rtlCol="0">
              <a:spAutoFit/>
            </a:bodyPr>
            <a:lstStyle/>
            <a:p>
              <a:pPr algn="ctr"/>
              <a:r>
                <a:rPr lang="en-US" dirty="0">
                  <a:latin typeface="Georgia" panose="02040502050405020303" pitchFamily="18" charset="0"/>
                </a:rPr>
                <a:t>Encoding</a:t>
              </a:r>
            </a:p>
          </p:txBody>
        </p:sp>
        <p:pic>
          <p:nvPicPr>
            <p:cNvPr id="8" name="Picture 7">
              <a:extLst>
                <a:ext uri="{FF2B5EF4-FFF2-40B4-BE49-F238E27FC236}">
                  <a16:creationId xmlns:a16="http://schemas.microsoft.com/office/drawing/2014/main" id="{D86926AE-F79A-9290-E834-E9DB95E16CF6}"/>
                </a:ext>
              </a:extLst>
            </p:cNvPr>
            <p:cNvPicPr>
              <a:picLocks noChangeAspect="1"/>
            </p:cNvPicPr>
            <p:nvPr/>
          </p:nvPicPr>
          <p:blipFill>
            <a:blip r:embed="rId11"/>
            <a:stretch>
              <a:fillRect/>
            </a:stretch>
          </p:blipFill>
          <p:spPr>
            <a:xfrm>
              <a:off x="6644706" y="2148617"/>
              <a:ext cx="1685551" cy="1278486"/>
            </a:xfrm>
            <a:prstGeom prst="rect">
              <a:avLst/>
            </a:prstGeom>
          </p:spPr>
        </p:pic>
      </p:grpSp>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850333118"/>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22</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940482623"/>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grpSp>
        <p:nvGrpSpPr>
          <p:cNvPr id="4" name="Group 3">
            <a:extLst>
              <a:ext uri="{FF2B5EF4-FFF2-40B4-BE49-F238E27FC236}">
                <a16:creationId xmlns:a16="http://schemas.microsoft.com/office/drawing/2014/main" id="{C586071C-4303-F6A8-7D06-723BB1287666}"/>
              </a:ext>
            </a:extLst>
          </p:cNvPr>
          <p:cNvGrpSpPr/>
          <p:nvPr/>
        </p:nvGrpSpPr>
        <p:grpSpPr>
          <a:xfrm>
            <a:off x="4241882" y="1237180"/>
            <a:ext cx="4138871" cy="2167516"/>
            <a:chOff x="4241882" y="1237180"/>
            <a:chExt cx="4138871" cy="2167516"/>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9">
              <a:alphaModFix/>
            </a:blip>
            <a:srcRect l="10193" t="10169" r="11575" b="44398"/>
            <a:stretch/>
          </p:blipFill>
          <p:spPr>
            <a:xfrm>
              <a:off x="4241882" y="1237180"/>
              <a:ext cx="1317116" cy="1153078"/>
            </a:xfrm>
            <a:prstGeom prst="rect">
              <a:avLst/>
            </a:prstGeom>
            <a:noFill/>
            <a:ln>
              <a:noFill/>
            </a:ln>
          </p:spPr>
        </p:pic>
        <p:sp>
          <p:nvSpPr>
            <p:cNvPr id="24" name="Arrow: Right 23">
              <a:extLst>
                <a:ext uri="{FF2B5EF4-FFF2-40B4-BE49-F238E27FC236}">
                  <a16:creationId xmlns:a16="http://schemas.microsoft.com/office/drawing/2014/main" id="{717819EC-6BFA-4629-AB2D-CD0F1A1C9BEA}"/>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10">
              <a:alphaModFix/>
            </a:blip>
            <a:stretch>
              <a:fillRect/>
            </a:stretch>
          </p:blipFill>
          <p:spPr>
            <a:xfrm>
              <a:off x="4287467" y="2390258"/>
              <a:ext cx="1256753" cy="1014438"/>
            </a:xfrm>
            <a:prstGeom prst="rect">
              <a:avLst/>
            </a:prstGeom>
            <a:noFill/>
            <a:ln>
              <a:noFill/>
            </a:ln>
          </p:spPr>
        </p:pic>
        <p:pic>
          <p:nvPicPr>
            <p:cNvPr id="3" name="Picture 2">
              <a:extLst>
                <a:ext uri="{FF2B5EF4-FFF2-40B4-BE49-F238E27FC236}">
                  <a16:creationId xmlns:a16="http://schemas.microsoft.com/office/drawing/2014/main" id="{E292F55A-5040-AC3F-456B-FAF4F858EDD2}"/>
                </a:ext>
              </a:extLst>
            </p:cNvPr>
            <p:cNvPicPr>
              <a:picLocks noChangeAspect="1"/>
            </p:cNvPicPr>
            <p:nvPr/>
          </p:nvPicPr>
          <p:blipFill>
            <a:blip r:embed="rId11"/>
            <a:stretch>
              <a:fillRect/>
            </a:stretch>
          </p:blipFill>
          <p:spPr>
            <a:xfrm>
              <a:off x="6541476" y="1641482"/>
              <a:ext cx="1839277" cy="1395087"/>
            </a:xfrm>
            <a:prstGeom prst="rect">
              <a:avLst/>
            </a:prstGeom>
          </p:spPr>
        </p:pic>
      </p:gr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140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24</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46856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571414" y="3019797"/>
            <a:ext cx="5620160" cy="694471"/>
          </a:xfrm>
          <a:prstGeom prst="rect">
            <a:avLst/>
          </a:prstGeom>
          <a:noFill/>
          <a:ln>
            <a:noFill/>
          </a:ln>
        </p:spPr>
      </p:pic>
      <p:sp>
        <p:nvSpPr>
          <p:cNvPr id="343" name="Google Shape;343;p36"/>
          <p:cNvSpPr txBox="1"/>
          <p:nvPr/>
        </p:nvSpPr>
        <p:spPr>
          <a:xfrm>
            <a:off x="125973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14971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229015" y="3934197"/>
            <a:ext cx="4348322" cy="694471"/>
          </a:xfrm>
          <a:prstGeom prst="rect">
            <a:avLst/>
          </a:prstGeom>
          <a:noFill/>
          <a:ln>
            <a:noFill/>
          </a:ln>
        </p:spPr>
      </p:pic>
      <p:sp>
        <p:nvSpPr>
          <p:cNvPr id="347" name="Google Shape;347;p36"/>
          <p:cNvSpPr/>
          <p:nvPr/>
        </p:nvSpPr>
        <p:spPr>
          <a:xfrm rot="10800000" flipH="1">
            <a:off x="377668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571751"/>
            <a:ext cx="4351800" cy="1885175"/>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687667"/>
            <a:ext cx="3293668" cy="1847182"/>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527522"/>
            <a:ext cx="2624255" cy="6885"/>
            <a:chOff x="4759287" y="2049137"/>
            <a:chExt cx="3499006" cy="9180"/>
          </a:xfrm>
        </p:grpSpPr>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D9DF69-F0A8-EE66-D485-C59F4B300215}"/>
              </a:ext>
            </a:extLst>
          </p:cNvPr>
          <p:cNvPicPr>
            <a:picLocks noChangeAspect="1"/>
          </p:cNvPicPr>
          <p:nvPr/>
        </p:nvPicPr>
        <p:blipFill>
          <a:blip r:embed="rId9"/>
          <a:stretch>
            <a:fillRect/>
          </a:stretch>
        </p:blipFill>
        <p:spPr>
          <a:xfrm>
            <a:off x="4069956" y="925360"/>
            <a:ext cx="1626680" cy="1233832"/>
          </a:xfrm>
          <a:prstGeom prst="rect">
            <a:avLst/>
          </a:prstGeom>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371425827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4088661134"/>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B632890-34D5-8B67-AE02-00B40E3F3EFF}"/>
              </a:ext>
            </a:extLst>
          </p:cNvPr>
          <p:cNvGrpSpPr/>
          <p:nvPr/>
        </p:nvGrpSpPr>
        <p:grpSpPr>
          <a:xfrm>
            <a:off x="4693645" y="900467"/>
            <a:ext cx="3261302" cy="1455001"/>
            <a:chOff x="4693645" y="900467"/>
            <a:chExt cx="3261302" cy="1455001"/>
          </a:xfrm>
        </p:grpSpPr>
        <p:grpSp>
          <p:nvGrpSpPr>
            <p:cNvPr id="4" name="Group 3">
              <a:extLst>
                <a:ext uri="{FF2B5EF4-FFF2-40B4-BE49-F238E27FC236}">
                  <a16:creationId xmlns:a16="http://schemas.microsoft.com/office/drawing/2014/main" id="{BB7C7FD2-6587-4C21-8B9A-0C68F4059368}"/>
                </a:ext>
              </a:extLst>
            </p:cNvPr>
            <p:cNvGrpSpPr/>
            <p:nvPr/>
          </p:nvGrpSpPr>
          <p:grpSpPr>
            <a:xfrm>
              <a:off x="4904671" y="900467"/>
              <a:ext cx="1614818" cy="1249016"/>
              <a:chOff x="5143708" y="1152428"/>
              <a:chExt cx="3424273" cy="2570833"/>
            </a:xfrm>
          </p:grpSpPr>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9" name="Picture 8">
              <a:extLst>
                <a:ext uri="{FF2B5EF4-FFF2-40B4-BE49-F238E27FC236}">
                  <a16:creationId xmlns:a16="http://schemas.microsoft.com/office/drawing/2014/main" id="{F2C05FB1-B840-2532-4CA8-0F4BB63FF982}"/>
                </a:ext>
              </a:extLst>
            </p:cNvPr>
            <p:cNvPicPr>
              <a:picLocks noChangeAspect="1"/>
            </p:cNvPicPr>
            <p:nvPr/>
          </p:nvPicPr>
          <p:blipFill>
            <a:blip r:embed="rId15"/>
            <a:stretch>
              <a:fillRect/>
            </a:stretch>
          </p:blipFill>
          <p:spPr>
            <a:xfrm>
              <a:off x="6625617" y="962725"/>
              <a:ext cx="1329330" cy="1008293"/>
            </a:xfrm>
            <a:prstGeom prst="rect">
              <a:avLst/>
            </a:prstGeom>
          </p:spPr>
        </p:pic>
      </p:grpSp>
      <p:grpSp>
        <p:nvGrpSpPr>
          <p:cNvPr id="14" name="Group 13">
            <a:extLst>
              <a:ext uri="{FF2B5EF4-FFF2-40B4-BE49-F238E27FC236}">
                <a16:creationId xmlns:a16="http://schemas.microsoft.com/office/drawing/2014/main" id="{BF5B3012-090E-0127-9A80-1E8A082D8B7E}"/>
              </a:ext>
            </a:extLst>
          </p:cNvPr>
          <p:cNvGrpSpPr/>
          <p:nvPr/>
        </p:nvGrpSpPr>
        <p:grpSpPr>
          <a:xfrm>
            <a:off x="3957233" y="2445353"/>
            <a:ext cx="4815221" cy="1313473"/>
            <a:chOff x="3957233" y="2445353"/>
            <a:chExt cx="4815221" cy="1313473"/>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90002" y="2445353"/>
              <a:ext cx="1926235" cy="1113217"/>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83087" y="2465573"/>
              <a:ext cx="1689367" cy="1114752"/>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5683040" y="2924806"/>
              <a:ext cx="1247173" cy="138880"/>
              <a:chOff x="1189632" y="6024216"/>
              <a:chExt cx="2902624" cy="348135"/>
            </a:xfrm>
          </p:grpSpPr>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3957233" y="3504910"/>
              <a:ext cx="1874390"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6884879" y="3504910"/>
              <a:ext cx="1874390"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De-Mutation</a:t>
              </a:r>
            </a:p>
          </p:txBody>
        </p:sp>
        <p:pic>
          <p:nvPicPr>
            <p:cNvPr id="13" name="Picture 12">
              <a:extLst>
                <a:ext uri="{FF2B5EF4-FFF2-40B4-BE49-F238E27FC236}">
                  <a16:creationId xmlns:a16="http://schemas.microsoft.com/office/drawing/2014/main" id="{ECA1077A-3C83-0A21-9C32-EC00E85C4CEB}"/>
                </a:ext>
              </a:extLst>
            </p:cNvPr>
            <p:cNvPicPr>
              <a:picLocks noChangeAspect="1"/>
            </p:cNvPicPr>
            <p:nvPr/>
          </p:nvPicPr>
          <p:blipFill>
            <a:blip r:embed="rId15"/>
            <a:stretch>
              <a:fillRect/>
            </a:stretch>
          </p:blipFill>
          <p:spPr>
            <a:xfrm>
              <a:off x="5926194" y="2713356"/>
              <a:ext cx="720304" cy="546349"/>
            </a:xfrm>
            <a:prstGeom prst="rect">
              <a:avLst/>
            </a:prstGeom>
          </p:spPr>
        </p:pic>
      </p:grpSp>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10" presetClass="entr" presetSubtype="0" fill="hold" grpId="0" nodeType="withEffect">
                                  <p:stCondLst>
                                    <p:cond delay="8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grpSp>
        <p:nvGrpSpPr>
          <p:cNvPr id="4" name="Group 3">
            <a:extLst>
              <a:ext uri="{FF2B5EF4-FFF2-40B4-BE49-F238E27FC236}">
                <a16:creationId xmlns:a16="http://schemas.microsoft.com/office/drawing/2014/main" id="{BB7C7FD2-6587-4C21-8B9A-0C68F4059368}"/>
              </a:ext>
            </a:extLst>
          </p:cNvPr>
          <p:cNvGrpSpPr/>
          <p:nvPr/>
        </p:nvGrpSpPr>
        <p:grpSpPr>
          <a:xfrm>
            <a:off x="3040382" y="1873020"/>
            <a:ext cx="3309151" cy="1278394"/>
            <a:chOff x="5143708" y="1152428"/>
            <a:chExt cx="7382646" cy="2739649"/>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511009915"/>
                    </p:ext>
                  </p:extLst>
                </p:nvPr>
              </p:nvGraphicFramePr>
              <p:xfrm>
                <a:off x="8842854" y="1194952"/>
                <a:ext cx="3683500" cy="2697125"/>
              </p:xfrm>
              <a:graphic>
                <a:graphicData uri="http://schemas.microsoft.com/office/drawing/2017/model3d">
                  <am3d:model3d r:embed="rId3">
                    <am3d:spPr>
                      <a:xfrm>
                        <a:off x="0" y="0"/>
                        <a:ext cx="3683500" cy="2697125"/>
                      </a:xfrm>
                      <a:prstGeom prst="rect">
                        <a:avLst/>
                      </a:prstGeom>
                    </am3d:spPr>
                    <am3d:camera>
                      <am3d:pos x="0" y="0" z="60106359"/>
                      <am3d:up dx="0" dy="36000000" dz="0"/>
                      <am3d:lookAt x="0" y="0" z="0"/>
                      <am3d:perspective fov="16819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4698464" y="1892863"/>
                  <a:ext cx="1651069" cy="125855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2839803" y="3026605"/>
            <a:ext cx="1781597" cy="24387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numbers of unsupervised training steps</a:t>
            </a:r>
          </a:p>
        </p:txBody>
      </p:sp>
    </p:spTree>
    <p:extLst>
      <p:ext uri="{BB962C8B-B14F-4D97-AF65-F5344CB8AC3E}">
        <p14:creationId xmlns:p14="http://schemas.microsoft.com/office/powerpoint/2010/main" val="412773773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AADAE90-57B7-422F-9C16-3B085AB34F96}"/>
              </a:ext>
            </a:extLst>
          </p:cNvPr>
          <p:cNvGrpSpPr/>
          <p:nvPr/>
        </p:nvGrpSpPr>
        <p:grpSpPr>
          <a:xfrm>
            <a:off x="3549267" y="1562731"/>
            <a:ext cx="1975562" cy="780346"/>
            <a:chOff x="5784912" y="1178724"/>
            <a:chExt cx="4693694" cy="2153545"/>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412326" cy="1665355"/>
              <a:chOff x="5143708" y="1152428"/>
              <a:chExt cx="7017359"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637757537"/>
                      </p:ext>
                    </p:extLst>
                  </p:nvPr>
                </p:nvGraphicFramePr>
                <p:xfrm>
                  <a:off x="8842853" y="1194954"/>
                  <a:ext cx="3318214" cy="2429653"/>
                </p:xfrm>
                <a:graphic>
                  <a:graphicData uri="http://schemas.microsoft.com/office/drawing/2017/model3d">
                    <am3d:model3d r:embed="rId4">
                      <am3d:spPr>
                        <a:xfrm>
                          <a:off x="0" y="0"/>
                          <a:ext cx="3318214" cy="2429653"/>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5"/>
                  <a:stretch>
                    <a:fillRect/>
                  </a:stretch>
                </p:blipFill>
                <p:spPr>
                  <a:xfrm>
                    <a:off x="4646668" y="1572713"/>
                    <a:ext cx="878161" cy="570309"/>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6" cy="552098"/>
            </a:xfrm>
            <a:prstGeom prst="rect">
              <a:avLst/>
            </a:prstGeom>
            <a:noFill/>
          </p:spPr>
          <p:txBody>
            <a:bodyPr wrap="square" rtlCol="0">
              <a:spAutoFit/>
            </a:bodyPr>
            <a:lstStyle/>
            <a:p>
              <a:pPr algn="ctr"/>
              <a:r>
                <a:rPr lang="en-US" sz="700" dirty="0">
                  <a:latin typeface="Poppins" panose="00000500000000000000" pitchFamily="2" charset="0"/>
                  <a:cs typeface="Poppins" panose="00000500000000000000" pitchFamily="2" charset="0"/>
                </a:rPr>
                <a:t>Large Data Corpus</a:t>
              </a:r>
            </a:p>
          </p:txBody>
        </p:sp>
      </p:grpSp>
      <p:sp>
        <p:nvSpPr>
          <p:cNvPr id="9" name="Speech Bubble: Oval 8">
            <a:extLst>
              <a:ext uri="{FF2B5EF4-FFF2-40B4-BE49-F238E27FC236}">
                <a16:creationId xmlns:a16="http://schemas.microsoft.com/office/drawing/2014/main" id="{2B250AFC-AAE9-2D31-FA3F-29BE2337F854}"/>
              </a:ext>
            </a:extLst>
          </p:cNvPr>
          <p:cNvSpPr/>
          <p:nvPr/>
        </p:nvSpPr>
        <p:spPr>
          <a:xfrm>
            <a:off x="5501541" y="1268241"/>
            <a:ext cx="1276945" cy="423975"/>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2365513" y="1268241"/>
            <a:ext cx="1276945" cy="423975"/>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933527" y="2371437"/>
            <a:ext cx="1276945" cy="423975"/>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numbers of unsupervised training steps</a:t>
            </a:r>
          </a:p>
        </p:txBody>
      </p:sp>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021534916"/>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12"/>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6272333" y="441478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1296745" y="3694894"/>
            <a:ext cx="2625549" cy="338554"/>
          </a:xfrm>
          <a:prstGeom prst="rect">
            <a:avLst/>
          </a:prstGeom>
          <a:noFill/>
        </p:spPr>
        <p:txBody>
          <a:bodyPr wrap="square" rtlCol="0">
            <a:spAutoFit/>
          </a:bodyPr>
          <a:lstStyle/>
          <a:p>
            <a:pPr algn="ctr"/>
            <a:r>
              <a:rPr lang="en-US" sz="1600" dirty="0"/>
              <a:t>Natural Channel [19, 20]</a:t>
            </a:r>
          </a:p>
        </p:txBody>
      </p:sp>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38554"/>
          </a:xfrm>
          <a:prstGeom prst="rect">
            <a:avLst/>
          </a:prstGeom>
          <a:noFill/>
        </p:spPr>
        <p:txBody>
          <a:bodyPr wrap="square" rtlCol="0">
            <a:spAutoFit/>
          </a:bodyPr>
          <a:lstStyle/>
          <a:p>
            <a:pPr algn="ctr"/>
            <a:r>
              <a:rPr lang="en-US" sz="1600" dirty="0"/>
              <a:t>Formal Channel</a:t>
            </a:r>
          </a:p>
        </p:txBody>
      </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Dual Channel Hypothesis for Source Code [15]</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5085660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Edits Are Repetitive </a:t>
            </a: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 dirty="0">
                <a:solidFill>
                  <a:srgbClr val="20124D"/>
                </a:solidFill>
                <a:latin typeface="Georgia"/>
                <a:ea typeface="Georgia"/>
                <a:cs typeface="Georgia"/>
                <a:sym typeface="Georgia"/>
              </a:rPr>
              <a:t>PL properties can be learned from large scale source- code dataset.</a:t>
            </a:r>
            <a:endParaRPr dirty="0">
              <a:solidFill>
                <a:srgbClr val="000000"/>
              </a:solidFill>
              <a:latin typeface="Georgia"/>
              <a:ea typeface="Georgia"/>
              <a:cs typeface="Georgia"/>
              <a:sym typeface="Georgia"/>
            </a:endParaRPr>
          </a:p>
          <a:p>
            <a:pPr marL="457200" lvl="0" indent="0" algn="l" rtl="0">
              <a:spcBef>
                <a:spcPts val="1200"/>
              </a:spcBef>
              <a:spcAft>
                <a:spcPts val="0"/>
              </a:spcAft>
              <a:buNone/>
            </a:pPr>
            <a:endParaRPr dirty="0">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22AE"/>
                </a:solidFill>
                <a:latin typeface="Georgia"/>
                <a:ea typeface="Georgia"/>
                <a:cs typeface="Georgia"/>
                <a:sym typeface="Georgia"/>
              </a:rPr>
              <a:t>Contribution</a:t>
            </a:r>
            <a:endParaRPr sz="2400" b="1" dirty="0">
              <a:solidFill>
                <a:srgbClr val="7022AE"/>
              </a:solidFill>
              <a:latin typeface="Georgia"/>
              <a:ea typeface="Georgia"/>
              <a:cs typeface="Georgia"/>
              <a:sym typeface="Georgia"/>
            </a:endParaRPr>
          </a:p>
          <a:p>
            <a:pPr marL="457200" lvl="0" indent="0" algn="l" rtl="0">
              <a:spcBef>
                <a:spcPts val="1200"/>
              </a:spcBef>
              <a:spcAft>
                <a:spcPts val="1200"/>
              </a:spcAft>
              <a:buNone/>
            </a:pPr>
            <a:r>
              <a:rPr lang="en" dirty="0">
                <a:solidFill>
                  <a:srgbClr val="0944A1"/>
                </a:solidFill>
                <a:latin typeface="Georgia"/>
                <a:ea typeface="Georgia"/>
                <a:cs typeface="Georgia"/>
                <a:sym typeface="Georgia"/>
              </a:rPr>
              <a:t>Developed large scale pre-trained models for different SE tasks.</a:t>
            </a:r>
            <a:endParaRPr dirty="0">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41</a:t>
            </a:fld>
            <a:endParaRPr dirty="0"/>
          </a:p>
        </p:txBody>
      </p:sp>
      <p:sp>
        <p:nvSpPr>
          <p:cNvPr id="643" name="Google Shape;643;p63"/>
          <p:cNvSpPr/>
          <p:nvPr/>
        </p:nvSpPr>
        <p:spPr>
          <a:xfrm>
            <a:off x="1680883" y="3253654"/>
            <a:ext cx="5782235" cy="951317"/>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18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6" y="1625000"/>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Georgia" panose="02040502050405020303" pitchFamily="18" charset="0"/>
                  <a:cs typeface="Poppins" panose="00000500000000000000" pitchFamily="2" charset="0"/>
                </a:rPr>
                <a:t>Read</a:t>
              </a:r>
              <a:r>
                <a:rPr lang="en-US" sz="1650" dirty="0">
                  <a:latin typeface="Georgia" panose="02040502050405020303" pitchFamily="18" charset="0"/>
                  <a:cs typeface="Poppins" panose="00000500000000000000" pitchFamily="2" charset="0"/>
                </a:rPr>
                <a:t>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Understands</a:t>
              </a:r>
              <a:r>
                <a:rPr lang="en-US" sz="1650" dirty="0">
                  <a:latin typeface="Georgia" panose="02040502050405020303" pitchFamily="18" charset="0"/>
                  <a:cs typeface="Poppins" panose="00000500000000000000" pitchFamily="2" charset="0"/>
                </a:rPr>
                <a:t>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Reason</a:t>
              </a:r>
              <a:r>
                <a:rPr lang="en-US" sz="1650" dirty="0">
                  <a:latin typeface="Georgia" panose="02040502050405020303" pitchFamily="18" charset="0"/>
                  <a:cs typeface="Poppins" panose="00000500000000000000" pitchFamily="2" charset="0"/>
                </a:rPr>
                <a:t> about any errors in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Learns</a:t>
              </a:r>
              <a:r>
                <a:rPr lang="en-US" sz="1650" dirty="0">
                  <a:latin typeface="Georgia" panose="02040502050405020303" pitchFamily="18" charset="0"/>
                  <a:cs typeface="Poppins" panose="00000500000000000000" pitchFamily="2" charset="0"/>
                </a:rPr>
                <a:t> robust </a:t>
              </a:r>
              <a:r>
                <a:rPr lang="en-US" sz="1650" b="1" dirty="0">
                  <a:latin typeface="Georgia" panose="02040502050405020303" pitchFamily="18"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Georgia" panose="02040502050405020303" pitchFamily="18" charset="0"/>
                  <a:cs typeface="Poppins" panose="00000500000000000000" pitchFamily="2" charset="0"/>
                </a:rPr>
                <a:t>Generate Code.</a:t>
              </a:r>
            </a:p>
            <a:p>
              <a:pPr marL="257175" indent="-257175">
                <a:buFont typeface="+mj-lt"/>
                <a:buAutoNum type="arabicPeriod"/>
              </a:pPr>
              <a:r>
                <a:rPr lang="en-US" sz="1650" dirty="0">
                  <a:latin typeface="Georgia" panose="02040502050405020303" pitchFamily="18" charset="0"/>
                  <a:cs typeface="Poppins" panose="00000500000000000000" pitchFamily="2" charset="0"/>
                </a:rPr>
                <a:t>Learns </a:t>
              </a:r>
              <a:r>
                <a:rPr lang="en-US" sz="1650" b="1" dirty="0">
                  <a:latin typeface="Georgia" panose="02040502050405020303" pitchFamily="18" charset="0"/>
                  <a:cs typeface="Poppins" panose="00000500000000000000" pitchFamily="2" charset="0"/>
                </a:rPr>
                <a:t>Coding Patterns</a:t>
              </a:r>
              <a:r>
                <a:rPr lang="en-US" sz="1650" dirty="0">
                  <a:latin typeface="Georgia" panose="02040502050405020303" pitchFamily="18"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3" y="3776620"/>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43</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900952" y="4296359"/>
            <a:ext cx="1929653" cy="323165"/>
          </a:xfrm>
          <a:prstGeom prst="rect">
            <a:avLst/>
          </a:prstGeom>
          <a:noFill/>
        </p:spPr>
        <p:txBody>
          <a:bodyPr wrap="square" rtlCol="0">
            <a:spAutoFit/>
          </a:bodyPr>
          <a:lstStyle/>
          <a:p>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566421"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231890"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44</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4" name="Group 3">
            <a:extLst>
              <a:ext uri="{FF2B5EF4-FFF2-40B4-BE49-F238E27FC236}">
                <a16:creationId xmlns:a16="http://schemas.microsoft.com/office/drawing/2014/main" id="{7D757D2B-3D8C-06AC-EFFF-C27FA3507546}"/>
              </a:ext>
            </a:extLst>
          </p:cNvPr>
          <p:cNvGrpSpPr/>
          <p:nvPr/>
        </p:nvGrpSpPr>
        <p:grpSpPr>
          <a:xfrm>
            <a:off x="3231178" y="3136899"/>
            <a:ext cx="2871263" cy="1561576"/>
            <a:chOff x="3231178" y="3136899"/>
            <a:chExt cx="2871263" cy="1561576"/>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1" name="TextBox 10">
              <a:extLst>
                <a:ext uri="{FF2B5EF4-FFF2-40B4-BE49-F238E27FC236}">
                  <a16:creationId xmlns:a16="http://schemas.microsoft.com/office/drawing/2014/main" id="{A5D16CD6-137E-4F15-B56F-F8389857DF4D}"/>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3" name="Picture 2">
              <a:extLst>
                <a:ext uri="{FF2B5EF4-FFF2-40B4-BE49-F238E27FC236}">
                  <a16:creationId xmlns:a16="http://schemas.microsoft.com/office/drawing/2014/main" id="{02A7F795-D37F-9601-6825-807CA2E2164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0501FF11-2798-45B5-4026-BA4D7F5C6D9A}"/>
              </a:ext>
            </a:extLst>
          </p:cNvPr>
          <p:cNvGrpSpPr/>
          <p:nvPr/>
        </p:nvGrpSpPr>
        <p:grpSpPr>
          <a:xfrm>
            <a:off x="3231178" y="3136899"/>
            <a:ext cx="2871263" cy="1561576"/>
            <a:chOff x="3231178" y="3136899"/>
            <a:chExt cx="2871263" cy="1561576"/>
          </a:xfrm>
        </p:grpSpPr>
        <p:sp>
          <p:nvSpPr>
            <p:cNvPr id="17" name="Arrow: Bent 16">
              <a:extLst>
                <a:ext uri="{FF2B5EF4-FFF2-40B4-BE49-F238E27FC236}">
                  <a16:creationId xmlns:a16="http://schemas.microsoft.com/office/drawing/2014/main" id="{12732A13-58FC-B6B6-4D5F-0FC5DA964168}"/>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7779F4A4-34B7-3509-59AE-2260EF0CD954}"/>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9" name="TextBox 18">
              <a:extLst>
                <a:ext uri="{FF2B5EF4-FFF2-40B4-BE49-F238E27FC236}">
                  <a16:creationId xmlns:a16="http://schemas.microsoft.com/office/drawing/2014/main" id="{C2CA3831-5DC6-1D96-6602-60ECBA27C8B5}"/>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BFF3D27-9DCC-86E1-1D73-6263833D13A5}"/>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885EB726-EE33-3F5F-2AAC-56535B28F635}"/>
              </a:ext>
            </a:extLst>
          </p:cNvPr>
          <p:cNvGrpSpPr/>
          <p:nvPr/>
        </p:nvGrpSpPr>
        <p:grpSpPr>
          <a:xfrm>
            <a:off x="3231178" y="3136899"/>
            <a:ext cx="2871263" cy="1561576"/>
            <a:chOff x="3231178" y="3136899"/>
            <a:chExt cx="2871263" cy="1561576"/>
          </a:xfrm>
        </p:grpSpPr>
        <p:sp>
          <p:nvSpPr>
            <p:cNvPr id="18" name="Arrow: Bent 17">
              <a:extLst>
                <a:ext uri="{FF2B5EF4-FFF2-40B4-BE49-F238E27FC236}">
                  <a16:creationId xmlns:a16="http://schemas.microsoft.com/office/drawing/2014/main" id="{B42E0EBD-4946-22D1-D459-C56FAA86B6B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4" name="Arrow: Bent 23">
              <a:extLst>
                <a:ext uri="{FF2B5EF4-FFF2-40B4-BE49-F238E27FC236}">
                  <a16:creationId xmlns:a16="http://schemas.microsoft.com/office/drawing/2014/main" id="{DA926650-E0F7-ED35-9546-F751DD308F27}"/>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5" name="TextBox 24">
              <a:extLst>
                <a:ext uri="{FF2B5EF4-FFF2-40B4-BE49-F238E27FC236}">
                  <a16:creationId xmlns:a16="http://schemas.microsoft.com/office/drawing/2014/main" id="{2247C06F-9BEF-EE32-D132-1C9534461969}"/>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8150956-0969-1501-CAA5-8EFB704142B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47</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463623"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57</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58</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 name="Picture 2">
            <a:extLst>
              <a:ext uri="{FF2B5EF4-FFF2-40B4-BE49-F238E27FC236}">
                <a16:creationId xmlns:a16="http://schemas.microsoft.com/office/drawing/2014/main" id="{A792936A-1B1C-163E-56BE-76FDBA07F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1091311" y="1490503"/>
            <a:ext cx="7150892" cy="2259965"/>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930106" y="3978167"/>
            <a:ext cx="5202283" cy="577081"/>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60</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0" y="1426575"/>
            <a:ext cx="3781737" cy="319879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339569" y="2583561"/>
            <a:ext cx="1807369" cy="854080"/>
          </a:xfrm>
          <a:prstGeom prst="rect">
            <a:avLst/>
          </a:prstGeom>
          <a:noFill/>
        </p:spPr>
        <p:txBody>
          <a:bodyPr wrap="square" rtlCol="0">
            <a:spAutoFit/>
          </a:bodyPr>
          <a:lstStyle/>
          <a:p>
            <a:r>
              <a:rPr lang="en-US" sz="165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61</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Tree>
    <p:extLst>
      <p:ext uri="{BB962C8B-B14F-4D97-AF65-F5344CB8AC3E}">
        <p14:creationId xmlns:p14="http://schemas.microsoft.com/office/powerpoint/2010/main" val="1163227821"/>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085203"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5">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6"/>
              <a:stretch>
                <a:fillRect/>
              </a:stretch>
            </p:blipFill>
            <p:spPr>
              <a:xfrm>
                <a:off x="3965010" y="1528193"/>
                <a:ext cx="848072" cy="622375"/>
              </a:xfrm>
              <a:prstGeom prst="rect">
                <a:avLst/>
              </a:prstGeom>
            </p:spPr>
          </p:pic>
        </mc:Fallback>
      </mc:AlternateContent>
      <p:sp>
        <p:nvSpPr>
          <p:cNvPr id="49" name="Arrow: Down 48">
            <a:extLst>
              <a:ext uri="{FF2B5EF4-FFF2-40B4-BE49-F238E27FC236}">
                <a16:creationId xmlns:a16="http://schemas.microsoft.com/office/drawing/2014/main" id="{E4783130-26D2-5BEB-B75D-44E13C5929A0}"/>
              </a:ext>
            </a:extLst>
          </p:cNvPr>
          <p:cNvSpPr/>
          <p:nvPr/>
        </p:nvSpPr>
        <p:spPr>
          <a:xfrm rot="16200000">
            <a:off x="4838749" y="3469060"/>
            <a:ext cx="151510" cy="242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1">
            <a:extLst>
              <a:ext uri="{FF2B5EF4-FFF2-40B4-BE49-F238E27FC236}">
                <a16:creationId xmlns:a16="http://schemas.microsoft.com/office/drawing/2014/main" id="{6EB8678F-8735-E804-6106-220237BD1F08}"/>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7">
              <a:alphaModFix/>
            </a:blip>
            <a:srcRect r="66874" b="27714"/>
            <a:stretch/>
          </p:blipFill>
          <p:spPr>
            <a:xfrm>
              <a:off x="890213" y="2703151"/>
              <a:ext cx="2246019" cy="506647"/>
            </a:xfrm>
            <a:prstGeom prst="rect">
              <a:avLst/>
            </a:prstGeom>
            <a:noFill/>
            <a:ln>
              <a:noFill/>
            </a:ln>
          </p:spPr>
        </p:pic>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8">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7">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7">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pic>
          <p:nvPicPr>
            <p:cNvPr id="31" name="Picture 30">
              <a:extLst>
                <a:ext uri="{FF2B5EF4-FFF2-40B4-BE49-F238E27FC236}">
                  <a16:creationId xmlns:a16="http://schemas.microsoft.com/office/drawing/2014/main" id="{EFD4EC23-88C5-E1D4-B5AF-A6A886721D93}"/>
                </a:ext>
              </a:extLst>
            </p:cNvPr>
            <p:cNvPicPr>
              <a:picLocks noChangeAspect="1"/>
            </p:cNvPicPr>
            <p:nvPr/>
          </p:nvPicPr>
          <p:blipFill>
            <a:blip r:embed="rId9"/>
            <a:stretch>
              <a:fillRect/>
            </a:stretch>
          </p:blipFill>
          <p:spPr>
            <a:xfrm>
              <a:off x="3433386" y="2985628"/>
              <a:ext cx="1602161" cy="1196727"/>
            </a:xfrm>
            <a:prstGeom prst="rect">
              <a:avLst/>
            </a:prstGeom>
          </p:spPr>
        </p:pic>
      </p:grpSp>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65</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201800" y="3343433"/>
            <a:ext cx="4740400" cy="738664"/>
          </a:xfrm>
          <a:prstGeom prst="rect">
            <a:avLst/>
          </a:prstGeom>
          <a:noFill/>
        </p:spPr>
        <p:txBody>
          <a:bodyPr wrap="none" rtlCol="0">
            <a:spAutoFit/>
          </a:bodyPr>
          <a:lstStyle/>
          <a:p>
            <a:pPr algn="ctr"/>
            <a:r>
              <a:rPr lang="en-US" dirty="0" err="1"/>
              <a:t>BugFix</a:t>
            </a:r>
            <a:r>
              <a:rPr lang="en-US" dirty="0"/>
              <a:t> dataset proposed by Tufano et al. (ICSE 2019) [7]</a:t>
            </a:r>
          </a:p>
          <a:p>
            <a:pPr algn="ctr"/>
            <a:endParaRPr lang="en-US" dirty="0"/>
          </a:p>
          <a:p>
            <a:pPr algn="ctr"/>
            <a:r>
              <a:rPr lang="en-US" dirty="0"/>
              <a:t>Exact Match accuracy (%) at Top 1 generated edit.</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66</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68</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69</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2" name="Group 1">
            <a:extLst>
              <a:ext uri="{FF2B5EF4-FFF2-40B4-BE49-F238E27FC236}">
                <a16:creationId xmlns:a16="http://schemas.microsoft.com/office/drawing/2014/main" id="{556F5E4C-776E-9A59-8691-42C388CF8504}"/>
              </a:ext>
            </a:extLst>
          </p:cNvPr>
          <p:cNvGrpSpPr/>
          <p:nvPr/>
        </p:nvGrpSpPr>
        <p:grpSpPr>
          <a:xfrm>
            <a:off x="1008197" y="2565324"/>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12"/>
          <a:srcRect t="5474"/>
          <a:stretch/>
        </p:blipFill>
        <p:spPr>
          <a:xfrm>
            <a:off x="337046" y="1063943"/>
            <a:ext cx="4655908" cy="589459"/>
          </a:xfrm>
          <a:prstGeom prst="rect">
            <a:avLst/>
          </a:prstGeom>
        </p:spPr>
      </p:pic>
      <p:grpSp>
        <p:nvGrpSpPr>
          <p:cNvPr id="4" name="Group 3">
            <a:extLst>
              <a:ext uri="{FF2B5EF4-FFF2-40B4-BE49-F238E27FC236}">
                <a16:creationId xmlns:a16="http://schemas.microsoft.com/office/drawing/2014/main" id="{551E2858-D8E6-5EFE-93FA-A1F4FE87CDB7}"/>
              </a:ext>
            </a:extLst>
          </p:cNvPr>
          <p:cNvGrpSpPr/>
          <p:nvPr/>
        </p:nvGrpSpPr>
        <p:grpSpPr>
          <a:xfrm>
            <a:off x="5033760" y="1121299"/>
            <a:ext cx="3346993" cy="1769519"/>
            <a:chOff x="5033760" y="1121299"/>
            <a:chExt cx="3346993" cy="1769519"/>
          </a:xfrm>
        </p:grpSpPr>
        <p:grpSp>
          <p:nvGrpSpPr>
            <p:cNvPr id="89" name="Group 88">
              <a:extLst>
                <a:ext uri="{FF2B5EF4-FFF2-40B4-BE49-F238E27FC236}">
                  <a16:creationId xmlns:a16="http://schemas.microsoft.com/office/drawing/2014/main" id="{29A3FA9F-E216-E27B-E7F1-2506D4155672}"/>
                </a:ext>
              </a:extLst>
            </p:cNvPr>
            <p:cNvGrpSpPr/>
            <p:nvPr/>
          </p:nvGrpSpPr>
          <p:grpSpPr>
            <a:xfrm>
              <a:off x="5033760" y="1237180"/>
              <a:ext cx="3346993" cy="1653638"/>
              <a:chOff x="4241882" y="1237180"/>
              <a:chExt cx="4138871" cy="2167516"/>
            </a:xfrm>
          </p:grpSpPr>
          <p:pic>
            <p:nvPicPr>
              <p:cNvPr id="90" name="Google Shape;318;p34">
                <a:extLst>
                  <a:ext uri="{FF2B5EF4-FFF2-40B4-BE49-F238E27FC236}">
                    <a16:creationId xmlns:a16="http://schemas.microsoft.com/office/drawing/2014/main" id="{34B28EE2-A146-B139-0D67-16FC8C16F4AA}"/>
                  </a:ext>
                </a:extLst>
              </p:cNvPr>
              <p:cNvPicPr preferRelativeResize="0"/>
              <p:nvPr/>
            </p:nvPicPr>
            <p:blipFill rotWithShape="1">
              <a:blip r:embed="rId13">
                <a:alphaModFix/>
              </a:blip>
              <a:srcRect l="10193" t="10169" r="11575" b="44398"/>
              <a:stretch/>
            </p:blipFill>
            <p:spPr>
              <a:xfrm>
                <a:off x="4241882" y="1237180"/>
                <a:ext cx="1317116" cy="1153078"/>
              </a:xfrm>
              <a:prstGeom prst="rect">
                <a:avLst/>
              </a:prstGeom>
              <a:noFill/>
              <a:ln>
                <a:noFill/>
              </a:ln>
            </p:spPr>
          </p:pic>
          <p:sp>
            <p:nvSpPr>
              <p:cNvPr id="91" name="Arrow: Right 90">
                <a:extLst>
                  <a:ext uri="{FF2B5EF4-FFF2-40B4-BE49-F238E27FC236}">
                    <a16:creationId xmlns:a16="http://schemas.microsoft.com/office/drawing/2014/main" id="{60C15EF0-36B7-2124-FE91-D97170BC8C6D}"/>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2" name="Google Shape;188;p23">
                <a:extLst>
                  <a:ext uri="{FF2B5EF4-FFF2-40B4-BE49-F238E27FC236}">
                    <a16:creationId xmlns:a16="http://schemas.microsoft.com/office/drawing/2014/main" id="{CA5A5653-7CB3-9F3C-0081-B50BAB2260EA}"/>
                  </a:ext>
                </a:extLst>
              </p:cNvPr>
              <p:cNvPicPr preferRelativeResize="0"/>
              <p:nvPr/>
            </p:nvPicPr>
            <p:blipFill>
              <a:blip r:embed="rId9">
                <a:alphaModFix/>
              </a:blip>
              <a:stretch>
                <a:fillRect/>
              </a:stretch>
            </p:blipFill>
            <p:spPr>
              <a:xfrm>
                <a:off x="4287467" y="2390258"/>
                <a:ext cx="1256753" cy="1014438"/>
              </a:xfrm>
              <a:prstGeom prst="rect">
                <a:avLst/>
              </a:prstGeom>
              <a:noFill/>
              <a:ln>
                <a:noFill/>
              </a:ln>
            </p:spPr>
          </p:pic>
          <p:pic>
            <p:nvPicPr>
              <p:cNvPr id="93" name="Picture 92">
                <a:extLst>
                  <a:ext uri="{FF2B5EF4-FFF2-40B4-BE49-F238E27FC236}">
                    <a16:creationId xmlns:a16="http://schemas.microsoft.com/office/drawing/2014/main" id="{66BAA451-5489-E895-8CB2-9C2056AA5F79}"/>
                  </a:ext>
                </a:extLst>
              </p:cNvPr>
              <p:cNvPicPr>
                <a:picLocks noChangeAspect="1"/>
              </p:cNvPicPr>
              <p:nvPr/>
            </p:nvPicPr>
            <p:blipFill>
              <a:blip r:embed="rId14"/>
              <a:stretch>
                <a:fillRect/>
              </a:stretch>
            </p:blipFill>
            <p:spPr>
              <a:xfrm>
                <a:off x="6541476" y="1641482"/>
                <a:ext cx="1839277" cy="1395087"/>
              </a:xfrm>
              <a:prstGeom prst="rect">
                <a:avLst/>
              </a:prstGeom>
            </p:spPr>
          </p:pic>
        </p:grpSp>
        <p:sp>
          <p:nvSpPr>
            <p:cNvPr id="94" name="Star: 32 Points 93">
              <a:extLst>
                <a:ext uri="{FF2B5EF4-FFF2-40B4-BE49-F238E27FC236}">
                  <a16:creationId xmlns:a16="http://schemas.microsoft.com/office/drawing/2014/main" id="{19934C58-3E43-FF51-2403-5E33C83015E2}"/>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5" name="Group 4">
            <a:extLst>
              <a:ext uri="{FF2B5EF4-FFF2-40B4-BE49-F238E27FC236}">
                <a16:creationId xmlns:a16="http://schemas.microsoft.com/office/drawing/2014/main" id="{9D734AE0-8AEF-62AC-36DB-A162EF20EBBE}"/>
              </a:ext>
            </a:extLst>
          </p:cNvPr>
          <p:cNvGrpSpPr/>
          <p:nvPr/>
        </p:nvGrpSpPr>
        <p:grpSpPr>
          <a:xfrm>
            <a:off x="4633177" y="2946576"/>
            <a:ext cx="3664627" cy="1729413"/>
            <a:chOff x="4633177" y="2740718"/>
            <a:chExt cx="3664627" cy="1935272"/>
          </a:xfrm>
        </p:grpSpPr>
        <p:grpSp>
          <p:nvGrpSpPr>
            <p:cNvPr id="79" name="Group 78">
              <a:extLst>
                <a:ext uri="{FF2B5EF4-FFF2-40B4-BE49-F238E27FC236}">
                  <a16:creationId xmlns:a16="http://schemas.microsoft.com/office/drawing/2014/main" id="{66607D00-A3C5-E710-FEAD-4606EA4B0C24}"/>
                </a:ext>
              </a:extLst>
            </p:cNvPr>
            <p:cNvGrpSpPr/>
            <p:nvPr/>
          </p:nvGrpSpPr>
          <p:grpSpPr>
            <a:xfrm>
              <a:off x="4633177" y="2917232"/>
              <a:ext cx="3664627" cy="1758758"/>
              <a:chOff x="4693645" y="900467"/>
              <a:chExt cx="3261302" cy="1455001"/>
            </a:xfrm>
          </p:grpSpPr>
          <p:grpSp>
            <p:nvGrpSpPr>
              <p:cNvPr id="81" name="Group 80">
                <a:extLst>
                  <a:ext uri="{FF2B5EF4-FFF2-40B4-BE49-F238E27FC236}">
                    <a16:creationId xmlns:a16="http://schemas.microsoft.com/office/drawing/2014/main" id="{CED35007-0C39-35B2-4CF4-F4CB15E4ADC9}"/>
                  </a:ext>
                </a:extLst>
              </p:cNvPr>
              <p:cNvGrpSpPr/>
              <p:nvPr/>
            </p:nvGrpSpPr>
            <p:grpSpPr>
              <a:xfrm>
                <a:off x="4904671" y="900467"/>
                <a:ext cx="1614818" cy="1249016"/>
                <a:chOff x="5143708" y="1152428"/>
                <a:chExt cx="3424273" cy="2570833"/>
              </a:xfrm>
            </p:grpSpPr>
            <p:sp>
              <p:nvSpPr>
                <p:cNvPr id="84" name="Arrow: Right 83">
                  <a:extLst>
                    <a:ext uri="{FF2B5EF4-FFF2-40B4-BE49-F238E27FC236}">
                      <a16:creationId xmlns:a16="http://schemas.microsoft.com/office/drawing/2014/main" id="{1D237038-ADE9-C887-E630-A8323478551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5" name="Group 84">
                  <a:extLst>
                    <a:ext uri="{FF2B5EF4-FFF2-40B4-BE49-F238E27FC236}">
                      <a16:creationId xmlns:a16="http://schemas.microsoft.com/office/drawing/2014/main" id="{24C7516B-783B-55B5-25B7-C2BA3E54442B}"/>
                    </a:ext>
                  </a:extLst>
                </p:cNvPr>
                <p:cNvGrpSpPr/>
                <p:nvPr/>
              </p:nvGrpSpPr>
              <p:grpSpPr>
                <a:xfrm>
                  <a:off x="5143708" y="1152428"/>
                  <a:ext cx="2788844" cy="2570833"/>
                  <a:chOff x="4747271" y="1126525"/>
                  <a:chExt cx="2788844" cy="2570833"/>
                </a:xfrm>
              </p:grpSpPr>
              <p:pic>
                <p:nvPicPr>
                  <p:cNvPr id="86" name="Graphic 85" descr="Database with solid fill">
                    <a:extLst>
                      <a:ext uri="{FF2B5EF4-FFF2-40B4-BE49-F238E27FC236}">
                        <a16:creationId xmlns:a16="http://schemas.microsoft.com/office/drawing/2014/main" id="{7104F4EF-E173-5354-DBC4-9DEC60F9A3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04867" y="1126525"/>
                    <a:ext cx="1564540" cy="1564540"/>
                  </a:xfrm>
                  <a:prstGeom prst="rect">
                    <a:avLst/>
                  </a:prstGeom>
                </p:spPr>
              </p:pic>
              <p:pic>
                <p:nvPicPr>
                  <p:cNvPr id="87" name="Graphic 86" descr="Database with solid fill">
                    <a:extLst>
                      <a:ext uri="{FF2B5EF4-FFF2-40B4-BE49-F238E27FC236}">
                        <a16:creationId xmlns:a16="http://schemas.microsoft.com/office/drawing/2014/main" id="{B46DAE14-B867-6B84-93F9-9A24E20EBB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47271" y="1850603"/>
                    <a:ext cx="1564540" cy="1564540"/>
                  </a:xfrm>
                  <a:prstGeom prst="rect">
                    <a:avLst/>
                  </a:prstGeom>
                </p:spPr>
              </p:pic>
              <p:pic>
                <p:nvPicPr>
                  <p:cNvPr id="88" name="Graphic 87" descr="Database with solid fill">
                    <a:extLst>
                      <a:ext uri="{FF2B5EF4-FFF2-40B4-BE49-F238E27FC236}">
                        <a16:creationId xmlns:a16="http://schemas.microsoft.com/office/drawing/2014/main" id="{ADFDDFCE-C1ED-94AD-7315-7B0CEDF5DD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71575" y="2132818"/>
                    <a:ext cx="1564540" cy="1564540"/>
                  </a:xfrm>
                  <a:prstGeom prst="rect">
                    <a:avLst/>
                  </a:prstGeom>
                </p:spPr>
              </p:pic>
            </p:grpSp>
          </p:grpSp>
          <p:sp>
            <p:nvSpPr>
              <p:cNvPr id="82" name="TextBox 81">
                <a:extLst>
                  <a:ext uri="{FF2B5EF4-FFF2-40B4-BE49-F238E27FC236}">
                    <a16:creationId xmlns:a16="http://schemas.microsoft.com/office/drawing/2014/main" id="{909A9A16-AD3D-6CAE-6EB8-A69BAF947CF2}"/>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83" name="Picture 82">
                <a:extLst>
                  <a:ext uri="{FF2B5EF4-FFF2-40B4-BE49-F238E27FC236}">
                    <a16:creationId xmlns:a16="http://schemas.microsoft.com/office/drawing/2014/main" id="{8233370B-F954-78CC-137C-8D45BBCFFDA8}"/>
                  </a:ext>
                </a:extLst>
              </p:cNvPr>
              <p:cNvPicPr>
                <a:picLocks noChangeAspect="1"/>
              </p:cNvPicPr>
              <p:nvPr/>
            </p:nvPicPr>
            <p:blipFill>
              <a:blip r:embed="rId14"/>
              <a:stretch>
                <a:fillRect/>
              </a:stretch>
            </p:blipFill>
            <p:spPr>
              <a:xfrm>
                <a:off x="6625617" y="962725"/>
                <a:ext cx="1329330" cy="1008293"/>
              </a:xfrm>
              <a:prstGeom prst="rect">
                <a:avLst/>
              </a:prstGeom>
            </p:spPr>
          </p:pic>
        </p:grpSp>
        <p:sp>
          <p:nvSpPr>
            <p:cNvPr id="95" name="Star: 32 Points 94">
              <a:extLst>
                <a:ext uri="{FF2B5EF4-FFF2-40B4-BE49-F238E27FC236}">
                  <a16:creationId xmlns:a16="http://schemas.microsoft.com/office/drawing/2014/main" id="{86122378-F325-9548-462A-AB169F46EF73}"/>
                </a:ext>
              </a:extLst>
            </p:cNvPr>
            <p:cNvSpPr/>
            <p:nvPr/>
          </p:nvSpPr>
          <p:spPr>
            <a:xfrm>
              <a:off x="5933584" y="2740718"/>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18" name="Group 17">
            <a:extLst>
              <a:ext uri="{FF2B5EF4-FFF2-40B4-BE49-F238E27FC236}">
                <a16:creationId xmlns:a16="http://schemas.microsoft.com/office/drawing/2014/main" id="{27378D74-D0FF-9955-B6C0-FA86552BDDC5}"/>
              </a:ext>
            </a:extLst>
          </p:cNvPr>
          <p:cNvGrpSpPr/>
          <p:nvPr/>
        </p:nvGrpSpPr>
        <p:grpSpPr>
          <a:xfrm>
            <a:off x="708883" y="1671885"/>
            <a:ext cx="4143458" cy="503218"/>
            <a:chOff x="708883" y="1671885"/>
            <a:chExt cx="4143458" cy="503218"/>
          </a:xfrm>
        </p:grpSpPr>
        <p:sp>
          <p:nvSpPr>
            <p:cNvPr id="96" name="Google Shape;644;p63">
              <a:extLst>
                <a:ext uri="{FF2B5EF4-FFF2-40B4-BE49-F238E27FC236}">
                  <a16:creationId xmlns:a16="http://schemas.microsoft.com/office/drawing/2014/main" id="{85B31D3E-FB4A-DAC1-B402-B21169493691}"/>
                </a:ext>
              </a:extLst>
            </p:cNvPr>
            <p:cNvSpPr/>
            <p:nvPr/>
          </p:nvSpPr>
          <p:spPr>
            <a:xfrm>
              <a:off x="708883" y="1907317"/>
              <a:ext cx="1577456" cy="261913"/>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latin typeface="Courier New"/>
                  <a:ea typeface="Courier New"/>
                  <a:cs typeface="Courier New"/>
                  <a:sym typeface="Courier New"/>
                </a:rPr>
                <a:t>Encoder</a:t>
              </a:r>
              <a:endParaRPr sz="1600" b="1" dirty="0">
                <a:latin typeface="Courier New"/>
                <a:ea typeface="Courier New"/>
                <a:cs typeface="Courier New"/>
                <a:sym typeface="Courier New"/>
              </a:endParaRPr>
            </a:p>
          </p:txBody>
        </p:sp>
        <p:sp>
          <p:nvSpPr>
            <p:cNvPr id="97" name="Google Shape;645;p63">
              <a:extLst>
                <a:ext uri="{FF2B5EF4-FFF2-40B4-BE49-F238E27FC236}">
                  <a16:creationId xmlns:a16="http://schemas.microsoft.com/office/drawing/2014/main" id="{A36BA259-5DE0-4F81-3EBA-04B57061754B}"/>
                </a:ext>
              </a:extLst>
            </p:cNvPr>
            <p:cNvSpPr/>
            <p:nvPr/>
          </p:nvSpPr>
          <p:spPr>
            <a:xfrm>
              <a:off x="3236348" y="1913190"/>
              <a:ext cx="1615993" cy="26191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Decoder</a:t>
              </a:r>
              <a:endParaRPr b="1" dirty="0">
                <a:latin typeface="Courier New"/>
                <a:ea typeface="Courier New"/>
                <a:cs typeface="Courier New"/>
                <a:sym typeface="Courier New"/>
              </a:endParaRPr>
            </a:p>
          </p:txBody>
        </p:sp>
        <p:cxnSp>
          <p:nvCxnSpPr>
            <p:cNvPr id="7" name="Straight Arrow Connector 6">
              <a:extLst>
                <a:ext uri="{FF2B5EF4-FFF2-40B4-BE49-F238E27FC236}">
                  <a16:creationId xmlns:a16="http://schemas.microsoft.com/office/drawing/2014/main" id="{129BFD0C-F1AD-3A9C-BD05-960B4024CA9D}"/>
                </a:ext>
              </a:extLst>
            </p:cNvPr>
            <p:cNvCxnSpPr>
              <a:cxnSpLocks/>
              <a:stCxn id="96" idx="3"/>
              <a:endCxn id="97" idx="1"/>
            </p:cNvCxnSpPr>
            <p:nvPr/>
          </p:nvCxnSpPr>
          <p:spPr>
            <a:xfrm>
              <a:off x="2286339" y="2038274"/>
              <a:ext cx="950009" cy="587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3" name="Arrow: Down 12">
              <a:extLst>
                <a:ext uri="{FF2B5EF4-FFF2-40B4-BE49-F238E27FC236}">
                  <a16:creationId xmlns:a16="http://schemas.microsoft.com/office/drawing/2014/main" id="{95DD0CD5-F496-2455-965E-1DCEEE0891E5}"/>
                </a:ext>
              </a:extLst>
            </p:cNvPr>
            <p:cNvSpPr/>
            <p:nvPr/>
          </p:nvSpPr>
          <p:spPr>
            <a:xfrm>
              <a:off x="1276350" y="1674649"/>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Down 97">
              <a:extLst>
                <a:ext uri="{FF2B5EF4-FFF2-40B4-BE49-F238E27FC236}">
                  <a16:creationId xmlns:a16="http://schemas.microsoft.com/office/drawing/2014/main" id="{7AFEF884-8A57-35E3-DB49-B466B561F742}"/>
                </a:ext>
              </a:extLst>
            </p:cNvPr>
            <p:cNvSpPr/>
            <p:nvPr/>
          </p:nvSpPr>
          <p:spPr>
            <a:xfrm rot="10800000">
              <a:off x="4003069" y="1671885"/>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Magnifying glass">
            <a:extLst>
              <a:ext uri="{FF2B5EF4-FFF2-40B4-BE49-F238E27FC236}">
                <a16:creationId xmlns:a16="http://schemas.microsoft.com/office/drawing/2014/main" id="{4FB7B898-0E25-F419-32B6-19DB7CB3E4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64010" y="959018"/>
            <a:ext cx="914400" cy="914400"/>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2" presetClass="entr" presetSubtype="8" fill="hold" nodeType="withEffect">
                                  <p:stCondLst>
                                    <p:cond delay="7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52090B-756C-05BB-08C4-72B88593217D}"/>
              </a:ext>
            </a:extLst>
          </p:cNvPr>
          <p:cNvPicPr>
            <a:picLocks noChangeAspect="1"/>
          </p:cNvPicPr>
          <p:nvPr/>
        </p:nvPicPr>
        <p:blipFill>
          <a:blip r:embed="rId7"/>
          <a:stretch>
            <a:fillRect/>
          </a:stretch>
        </p:blipFill>
        <p:spPr>
          <a:xfrm>
            <a:off x="4169728" y="3368154"/>
            <a:ext cx="1290860" cy="97911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DISCO(</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0"/>
            <a:ext cx="3942682" cy="554685"/>
            <a:chOff x="842906" y="4519671"/>
            <a:chExt cx="5256908" cy="739578"/>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708680"/>
              <a:chOff x="1336974" y="1652099"/>
              <a:chExt cx="4561705" cy="708680"/>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71</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72</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73</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569628" y="954436"/>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954881" y="3785116"/>
            <a:ext cx="7365177" cy="738664"/>
          </a:xfrm>
          <a:prstGeom prst="rect">
            <a:avLst/>
          </a:prstGeom>
          <a:noFill/>
        </p:spPr>
        <p:txBody>
          <a:bodyPr wrap="square" rtlCol="0">
            <a:spAutoFit/>
          </a:bodyPr>
          <a:lstStyle/>
          <a:p>
            <a:pPr marL="257175" indent="-257175">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257175" indent="-257175">
              <a:buAutoNum type="arabicPeriod"/>
            </a:pPr>
            <a:r>
              <a:rPr lang="en-US" dirty="0">
                <a:latin typeface="Poppins" panose="00000500000000000000" pitchFamily="2" charset="0"/>
                <a:cs typeface="Poppins" panose="00000500000000000000" pitchFamily="2" charset="0"/>
              </a:rPr>
              <a:t>Analysis of Program Binaries.</a:t>
            </a:r>
          </a:p>
          <a:p>
            <a:pPr marL="257175" indent="-257175">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517676" y="3417440"/>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Other Information Modalities</a:t>
            </a:r>
          </a:p>
        </p:txBody>
      </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4403908" cy="646331"/>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636492"/>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3213416141"/>
                    </p:ext>
                  </p:extLst>
                </p:nvPr>
              </p:nvGraphicFramePr>
              <p:xfrm>
                <a:off x="4661089" y="4936222"/>
                <a:ext cx="1625604" cy="1192983"/>
              </p:xfrm>
              <a:graphic>
                <a:graphicData uri="http://schemas.microsoft.com/office/drawing/2017/model3d">
                  <am3d:model3d r:embed="rId15">
                    <am3d:spPr>
                      <a:xfrm>
                        <a:off x="0" y="0"/>
                        <a:ext cx="1625604" cy="119298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41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4148368" y="3772448"/>
                  <a:ext cx="1198515" cy="871334"/>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a:endCxn id="86" idx="1"/>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1035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75</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47EED90A-D52D-FBE9-951A-F727F9EC5B3D}"/>
              </a:ext>
            </a:extLst>
          </p:cNvPr>
          <p:cNvGrpSpPr/>
          <p:nvPr/>
        </p:nvGrpSpPr>
        <p:grpSpPr>
          <a:xfrm>
            <a:off x="519476" y="1662853"/>
            <a:ext cx="8080832" cy="3123520"/>
            <a:chOff x="519476" y="1827953"/>
            <a:chExt cx="8080832" cy="3123520"/>
          </a:xfrm>
        </p:grpSpPr>
        <p:grpSp>
          <p:nvGrpSpPr>
            <p:cNvPr id="29" name="Group 28">
              <a:extLst>
                <a:ext uri="{FF2B5EF4-FFF2-40B4-BE49-F238E27FC236}">
                  <a16:creationId xmlns:a16="http://schemas.microsoft.com/office/drawing/2014/main" id="{E95BC635-C912-9C37-92EC-404C9216F8AE}"/>
                </a:ext>
              </a:extLst>
            </p:cNvPr>
            <p:cNvGrpSpPr/>
            <p:nvPr/>
          </p:nvGrpSpPr>
          <p:grpSpPr>
            <a:xfrm>
              <a:off x="637240" y="1827953"/>
              <a:ext cx="7963068" cy="1560831"/>
              <a:chOff x="637240" y="1827953"/>
              <a:chExt cx="7963068" cy="1560831"/>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5551388"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16" name="Group 15">
                <a:extLst>
                  <a:ext uri="{FF2B5EF4-FFF2-40B4-BE49-F238E27FC236}">
                    <a16:creationId xmlns:a16="http://schemas.microsoft.com/office/drawing/2014/main" id="{9C53E02C-BA5B-4013-A739-272D29141AB9}"/>
                  </a:ext>
                </a:extLst>
              </p:cNvPr>
              <p:cNvGrpSpPr/>
              <p:nvPr/>
            </p:nvGrpSpPr>
            <p:grpSpPr>
              <a:xfrm>
                <a:off x="7309584" y="1827953"/>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grpSp>
          <p:nvGrpSpPr>
            <p:cNvPr id="30" name="Group 29">
              <a:extLst>
                <a:ext uri="{FF2B5EF4-FFF2-40B4-BE49-F238E27FC236}">
                  <a16:creationId xmlns:a16="http://schemas.microsoft.com/office/drawing/2014/main" id="{BC795BE6-CBE6-5442-3D0C-AC6E2F7F0045}"/>
                </a:ext>
              </a:extLst>
            </p:cNvPr>
            <p:cNvGrpSpPr/>
            <p:nvPr/>
          </p:nvGrpSpPr>
          <p:grpSpPr>
            <a:xfrm>
              <a:off x="519476" y="3382096"/>
              <a:ext cx="7994280" cy="1569377"/>
              <a:chOff x="519476" y="3382096"/>
              <a:chExt cx="7994280" cy="1569377"/>
            </a:xfrm>
          </p:grpSpPr>
          <p:grpSp>
            <p:nvGrpSpPr>
              <p:cNvPr id="6" name="Group 5">
                <a:extLst>
                  <a:ext uri="{FF2B5EF4-FFF2-40B4-BE49-F238E27FC236}">
                    <a16:creationId xmlns:a16="http://schemas.microsoft.com/office/drawing/2014/main" id="{C935F86B-FC65-16C1-FE05-C322D7282354}"/>
                  </a:ext>
                </a:extLst>
              </p:cNvPr>
              <p:cNvGrpSpPr/>
              <p:nvPr/>
            </p:nvGrpSpPr>
            <p:grpSpPr>
              <a:xfrm>
                <a:off x="519476" y="3388784"/>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B4E99981-231F-48D2-B777-E19EA408E9ED}"/>
                  </a:ext>
                </a:extLst>
              </p:cNvPr>
              <p:cNvGrpSpPr/>
              <p:nvPr/>
            </p:nvGrpSpPr>
            <p:grpSpPr>
              <a:xfrm>
                <a:off x="2295919" y="33828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3964903" y="3391827"/>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5583821" y="3388784"/>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7255078" y="3382096"/>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76</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77</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397031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629749" y="2251075"/>
            <a:ext cx="1903327" cy="1467038"/>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b="1" dirty="0">
                <a:solidFill>
                  <a:schemeClr val="dk1"/>
                </a:solidFill>
                <a:latin typeface="Georgia"/>
                <a:ea typeface="Georgia"/>
                <a:cs typeface="Georgia"/>
                <a:sym typeface="Georgia"/>
              </a:rPr>
              <a:t>Development of Machine Learnig Models</a:t>
            </a:r>
            <a:r>
              <a:rPr lang="en" dirty="0">
                <a:solidFill>
                  <a:schemeClr val="dk1"/>
                </a:solidFill>
                <a:latin typeface="Georgia"/>
                <a:ea typeface="Georgia"/>
                <a:cs typeface="Georgia"/>
                <a:sym typeface="Georgia"/>
              </a:rPr>
              <a:t> for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Editing.</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and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80</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81</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85</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86</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87</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2094534" cy="1533656"/>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88</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92</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6436</TotalTime>
  <Words>10453</Words>
  <Application>Microsoft Office PowerPoint</Application>
  <PresentationFormat>On-screen Show (16:9)</PresentationFormat>
  <Paragraphs>1252</Paragraphs>
  <Slides>121</Slides>
  <Notes>108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Times New Roman</vt:lpstr>
      <vt:lpstr>Poppins SemiBold</vt:lpstr>
      <vt:lpstr>Bell MT</vt:lpstr>
      <vt:lpstr>Wingdings</vt:lpstr>
      <vt:lpstr>Cambria Math</vt:lpstr>
      <vt:lpstr>Georgia</vt:lpstr>
      <vt:lpstr>Courier New</vt:lpstr>
      <vt:lpstr>Poppins</vt:lpstr>
      <vt:lpstr>Lobster</vt:lpstr>
      <vt:lpstr>Informal Roman</vt:lpstr>
      <vt:lpstr>Arial</vt:lpstr>
      <vt:lpstr>Ink Free</vt:lpstr>
      <vt:lpstr>Simple Light</vt:lpstr>
      <vt:lpstr>Learning To Edit Code Ph.D. Defense Presentation </vt:lpstr>
      <vt:lpstr>Automatic Code Editing</vt:lpstr>
      <vt:lpstr>PowerPoint Presentation</vt:lpstr>
      <vt:lpstr>Code Edits Are Repetitive (Meng et. al. 2011[1], 2013[2], Ray et. al. 2015[3])</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Encoder-Decoder Based Code Editing  Where does my dissertation stand?</vt:lpstr>
      <vt:lpstr>PowerPoint Presentation</vt:lpstr>
      <vt:lpstr>Code Editing with Encoder-Decoder </vt:lpstr>
      <vt:lpstr>Code Editing with Encoder-Decoder </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MODIT Evaluation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48</cp:revision>
  <dcterms:modified xsi:type="dcterms:W3CDTF">2022-07-22T19:05:56Z</dcterms:modified>
</cp:coreProperties>
</file>